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sldIdLst>
    <p:sldId id="258" r:id="rId2"/>
  </p:sldIdLst>
  <p:sldSz cx="18540413" cy="26208038"/>
  <p:notesSz cx="7099300" cy="10234613"/>
  <p:defaultTextStyle>
    <a:defPPr>
      <a:defRPr lang="ja-JP"/>
    </a:defPPr>
    <a:lvl1pPr marL="0" algn="l" defTabSz="1785149" rtl="0" eaLnBrk="1" latinLnBrk="0" hangingPunct="1">
      <a:defRPr kumimoji="1" sz="3516" kern="1200">
        <a:solidFill>
          <a:schemeClr val="tx1"/>
        </a:solidFill>
        <a:latin typeface="+mn-lt"/>
        <a:ea typeface="+mn-ea"/>
        <a:cs typeface="+mn-cs"/>
      </a:defRPr>
    </a:lvl1pPr>
    <a:lvl2pPr marL="892571" algn="l" defTabSz="1785149" rtl="0" eaLnBrk="1" latinLnBrk="0" hangingPunct="1">
      <a:defRPr kumimoji="1" sz="3516" kern="1200">
        <a:solidFill>
          <a:schemeClr val="tx1"/>
        </a:solidFill>
        <a:latin typeface="+mn-lt"/>
        <a:ea typeface="+mn-ea"/>
        <a:cs typeface="+mn-cs"/>
      </a:defRPr>
    </a:lvl2pPr>
    <a:lvl3pPr marL="1785149" algn="l" defTabSz="1785149" rtl="0" eaLnBrk="1" latinLnBrk="0" hangingPunct="1">
      <a:defRPr kumimoji="1" sz="3516" kern="1200">
        <a:solidFill>
          <a:schemeClr val="tx1"/>
        </a:solidFill>
        <a:latin typeface="+mn-lt"/>
        <a:ea typeface="+mn-ea"/>
        <a:cs typeface="+mn-cs"/>
      </a:defRPr>
    </a:lvl3pPr>
    <a:lvl4pPr marL="2677720" algn="l" defTabSz="1785149" rtl="0" eaLnBrk="1" latinLnBrk="0" hangingPunct="1">
      <a:defRPr kumimoji="1" sz="3516" kern="1200">
        <a:solidFill>
          <a:schemeClr val="tx1"/>
        </a:solidFill>
        <a:latin typeface="+mn-lt"/>
        <a:ea typeface="+mn-ea"/>
        <a:cs typeface="+mn-cs"/>
      </a:defRPr>
    </a:lvl4pPr>
    <a:lvl5pPr marL="3570295" algn="l" defTabSz="1785149" rtl="0" eaLnBrk="1" latinLnBrk="0" hangingPunct="1">
      <a:defRPr kumimoji="1" sz="3516" kern="1200">
        <a:solidFill>
          <a:schemeClr val="tx1"/>
        </a:solidFill>
        <a:latin typeface="+mn-lt"/>
        <a:ea typeface="+mn-ea"/>
        <a:cs typeface="+mn-cs"/>
      </a:defRPr>
    </a:lvl5pPr>
    <a:lvl6pPr marL="4462864" algn="l" defTabSz="1785149" rtl="0" eaLnBrk="1" latinLnBrk="0" hangingPunct="1">
      <a:defRPr kumimoji="1" sz="3516" kern="1200">
        <a:solidFill>
          <a:schemeClr val="tx1"/>
        </a:solidFill>
        <a:latin typeface="+mn-lt"/>
        <a:ea typeface="+mn-ea"/>
        <a:cs typeface="+mn-cs"/>
      </a:defRPr>
    </a:lvl6pPr>
    <a:lvl7pPr marL="5355447" algn="l" defTabSz="1785149" rtl="0" eaLnBrk="1" latinLnBrk="0" hangingPunct="1">
      <a:defRPr kumimoji="1" sz="3516" kern="1200">
        <a:solidFill>
          <a:schemeClr val="tx1"/>
        </a:solidFill>
        <a:latin typeface="+mn-lt"/>
        <a:ea typeface="+mn-ea"/>
        <a:cs typeface="+mn-cs"/>
      </a:defRPr>
    </a:lvl7pPr>
    <a:lvl8pPr marL="6248015" algn="l" defTabSz="1785149" rtl="0" eaLnBrk="1" latinLnBrk="0" hangingPunct="1">
      <a:defRPr kumimoji="1" sz="3516" kern="1200">
        <a:solidFill>
          <a:schemeClr val="tx1"/>
        </a:solidFill>
        <a:latin typeface="+mn-lt"/>
        <a:ea typeface="+mn-ea"/>
        <a:cs typeface="+mn-cs"/>
      </a:defRPr>
    </a:lvl8pPr>
    <a:lvl9pPr marL="7140589" algn="l" defTabSz="1785149" rtl="0" eaLnBrk="1" latinLnBrk="0" hangingPunct="1">
      <a:defRPr kumimoji="1" sz="35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56" userDrawn="1">
          <p15:clr>
            <a:srgbClr val="A4A3A4"/>
          </p15:clr>
        </p15:guide>
        <p15:guide id="2" pos="5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31F"/>
    <a:srgbClr val="FFFFCC"/>
    <a:srgbClr val="F8F6EF"/>
    <a:srgbClr val="D8E480"/>
    <a:srgbClr val="E2EEC4"/>
    <a:srgbClr val="4BA634"/>
    <a:srgbClr val="9FA0A0"/>
    <a:srgbClr val="C3D7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29" autoAdjust="0"/>
  </p:normalViewPr>
  <p:slideViewPr>
    <p:cSldViewPr snapToGrid="0">
      <p:cViewPr varScale="1">
        <p:scale>
          <a:sx n="29" d="100"/>
          <a:sy n="29" d="100"/>
        </p:scale>
        <p:origin x="3192" y="162"/>
      </p:cViewPr>
      <p:guideLst>
        <p:guide orient="horz" pos="8256"/>
        <p:guide pos="5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0" y="-1"/>
            <a:ext cx="18540000" cy="26208000"/>
          </a:xfrm>
          <a:prstGeom prst="rect">
            <a:avLst/>
          </a:prstGeom>
          <a:solidFill>
            <a:srgbClr val="C3D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7" name="角丸四角形 6"/>
          <p:cNvSpPr>
            <a:spLocks noChangeAspect="1"/>
          </p:cNvSpPr>
          <p:nvPr userDrawn="1"/>
        </p:nvSpPr>
        <p:spPr>
          <a:xfrm>
            <a:off x="360000" y="420979"/>
            <a:ext cx="17820000" cy="25366040"/>
          </a:xfrm>
          <a:prstGeom prst="roundRect">
            <a:avLst>
              <a:gd name="adj" fmla="val 43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</p:spTree>
    <p:extLst>
      <p:ext uri="{BB962C8B-B14F-4D97-AF65-F5344CB8AC3E}">
        <p14:creationId xmlns:p14="http://schemas.microsoft.com/office/powerpoint/2010/main" val="415092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03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</p:sldLayoutIdLst>
  <p:txStyles>
    <p:titleStyle>
      <a:lvl1pPr algn="l" defTabSz="1854037" rtl="0" eaLnBrk="1" latinLnBrk="0" hangingPunct="1">
        <a:lnSpc>
          <a:spcPct val="90000"/>
        </a:lnSpc>
        <a:spcBef>
          <a:spcPct val="0"/>
        </a:spcBef>
        <a:buNone/>
        <a:defRPr kumimoji="1" sz="89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09" indent="-463509" algn="l" defTabSz="1854037" rtl="0" eaLnBrk="1" latinLnBrk="0" hangingPunct="1">
        <a:lnSpc>
          <a:spcPct val="90000"/>
        </a:lnSpc>
        <a:spcBef>
          <a:spcPts val="2028"/>
        </a:spcBef>
        <a:buFont typeface="Arial" panose="020B0604020202020204" pitchFamily="34" charset="0"/>
        <a:buChar char="•"/>
        <a:defRPr kumimoji="1" sz="5677" kern="1200">
          <a:solidFill>
            <a:schemeClr val="tx1"/>
          </a:solidFill>
          <a:latin typeface="+mn-lt"/>
          <a:ea typeface="+mn-ea"/>
          <a:cs typeface="+mn-cs"/>
        </a:defRPr>
      </a:lvl1pPr>
      <a:lvl2pPr marL="1390528" indent="-463509" algn="l" defTabSz="1854037" rtl="0" eaLnBrk="1" latinLnBrk="0" hangingPunct="1">
        <a:lnSpc>
          <a:spcPct val="90000"/>
        </a:lnSpc>
        <a:spcBef>
          <a:spcPts val="1014"/>
        </a:spcBef>
        <a:buFont typeface="Arial" panose="020B0604020202020204" pitchFamily="34" charset="0"/>
        <a:buChar char="•"/>
        <a:defRPr kumimoji="1" sz="4866" kern="1200">
          <a:solidFill>
            <a:schemeClr val="tx1"/>
          </a:solidFill>
          <a:latin typeface="+mn-lt"/>
          <a:ea typeface="+mn-ea"/>
          <a:cs typeface="+mn-cs"/>
        </a:defRPr>
      </a:lvl2pPr>
      <a:lvl3pPr marL="2317547" indent="-463509" algn="l" defTabSz="1854037" rtl="0" eaLnBrk="1" latinLnBrk="0" hangingPunct="1">
        <a:lnSpc>
          <a:spcPct val="90000"/>
        </a:lnSpc>
        <a:spcBef>
          <a:spcPts val="1014"/>
        </a:spcBef>
        <a:buFont typeface="Arial" panose="020B0604020202020204" pitchFamily="34" charset="0"/>
        <a:buChar char="•"/>
        <a:defRPr kumimoji="1" sz="4055" kern="1200">
          <a:solidFill>
            <a:schemeClr val="tx1"/>
          </a:solidFill>
          <a:latin typeface="+mn-lt"/>
          <a:ea typeface="+mn-ea"/>
          <a:cs typeface="+mn-cs"/>
        </a:defRPr>
      </a:lvl3pPr>
      <a:lvl4pPr marL="3244566" indent="-463509" algn="l" defTabSz="1854037" rtl="0" eaLnBrk="1" latinLnBrk="0" hangingPunct="1">
        <a:lnSpc>
          <a:spcPct val="90000"/>
        </a:lnSpc>
        <a:spcBef>
          <a:spcPts val="1014"/>
        </a:spcBef>
        <a:buFont typeface="Arial" panose="020B0604020202020204" pitchFamily="34" charset="0"/>
        <a:buChar char="•"/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4pPr>
      <a:lvl5pPr marL="4171584" indent="-463509" algn="l" defTabSz="1854037" rtl="0" eaLnBrk="1" latinLnBrk="0" hangingPunct="1">
        <a:lnSpc>
          <a:spcPct val="90000"/>
        </a:lnSpc>
        <a:spcBef>
          <a:spcPts val="1014"/>
        </a:spcBef>
        <a:buFont typeface="Arial" panose="020B0604020202020204" pitchFamily="34" charset="0"/>
        <a:buChar char="•"/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5pPr>
      <a:lvl6pPr marL="5098603" indent="-463509" algn="l" defTabSz="1854037" rtl="0" eaLnBrk="1" latinLnBrk="0" hangingPunct="1">
        <a:lnSpc>
          <a:spcPct val="90000"/>
        </a:lnSpc>
        <a:spcBef>
          <a:spcPts val="1014"/>
        </a:spcBef>
        <a:buFont typeface="Arial" panose="020B0604020202020204" pitchFamily="34" charset="0"/>
        <a:buChar char="•"/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6pPr>
      <a:lvl7pPr marL="6025622" indent="-463509" algn="l" defTabSz="1854037" rtl="0" eaLnBrk="1" latinLnBrk="0" hangingPunct="1">
        <a:lnSpc>
          <a:spcPct val="90000"/>
        </a:lnSpc>
        <a:spcBef>
          <a:spcPts val="1014"/>
        </a:spcBef>
        <a:buFont typeface="Arial" panose="020B0604020202020204" pitchFamily="34" charset="0"/>
        <a:buChar char="•"/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7pPr>
      <a:lvl8pPr marL="6952640" indent="-463509" algn="l" defTabSz="1854037" rtl="0" eaLnBrk="1" latinLnBrk="0" hangingPunct="1">
        <a:lnSpc>
          <a:spcPct val="90000"/>
        </a:lnSpc>
        <a:spcBef>
          <a:spcPts val="1014"/>
        </a:spcBef>
        <a:buFont typeface="Arial" panose="020B0604020202020204" pitchFamily="34" charset="0"/>
        <a:buChar char="•"/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8pPr>
      <a:lvl9pPr marL="7879659" indent="-463509" algn="l" defTabSz="1854037" rtl="0" eaLnBrk="1" latinLnBrk="0" hangingPunct="1">
        <a:lnSpc>
          <a:spcPct val="90000"/>
        </a:lnSpc>
        <a:spcBef>
          <a:spcPts val="1014"/>
        </a:spcBef>
        <a:buFont typeface="Arial" panose="020B0604020202020204" pitchFamily="34" charset="0"/>
        <a:buChar char="•"/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54037" rtl="0" eaLnBrk="1" latinLnBrk="0" hangingPunct="1"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1pPr>
      <a:lvl2pPr marL="927019" algn="l" defTabSz="1854037" rtl="0" eaLnBrk="1" latinLnBrk="0" hangingPunct="1"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2pPr>
      <a:lvl3pPr marL="1854037" algn="l" defTabSz="1854037" rtl="0" eaLnBrk="1" latinLnBrk="0" hangingPunct="1"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3pPr>
      <a:lvl4pPr marL="2781056" algn="l" defTabSz="1854037" rtl="0" eaLnBrk="1" latinLnBrk="0" hangingPunct="1"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4pPr>
      <a:lvl5pPr marL="3708075" algn="l" defTabSz="1854037" rtl="0" eaLnBrk="1" latinLnBrk="0" hangingPunct="1"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5pPr>
      <a:lvl6pPr marL="4635094" algn="l" defTabSz="1854037" rtl="0" eaLnBrk="1" latinLnBrk="0" hangingPunct="1"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6pPr>
      <a:lvl7pPr marL="5562112" algn="l" defTabSz="1854037" rtl="0" eaLnBrk="1" latinLnBrk="0" hangingPunct="1"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7pPr>
      <a:lvl8pPr marL="6489131" algn="l" defTabSz="1854037" rtl="0" eaLnBrk="1" latinLnBrk="0" hangingPunct="1"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8pPr>
      <a:lvl9pPr marL="7416150" algn="l" defTabSz="1854037" rtl="0" eaLnBrk="1" latinLnBrk="0" hangingPunct="1">
        <a:defRPr kumimoji="1" sz="36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21640799"/>
            <a:ext cx="18540413" cy="179671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48268" y="1397662"/>
            <a:ext cx="17170400" cy="3913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0"/>
              </a:lnSpc>
              <a:spcAft>
                <a:spcPts val="1800"/>
              </a:spcAft>
            </a:pPr>
            <a:r>
              <a:rPr lang="ja-JP" altLang="en-US" sz="12200" b="1" dirty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旧優生保護法</a:t>
            </a:r>
            <a:r>
              <a:rPr lang="ja-JP" altLang="en-US" sz="8000" b="1" dirty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による</a:t>
            </a:r>
          </a:p>
          <a:p>
            <a:pPr>
              <a:lnSpc>
                <a:spcPts val="14000"/>
              </a:lnSpc>
              <a:spcAft>
                <a:spcPts val="1800"/>
              </a:spcAft>
            </a:pPr>
            <a:r>
              <a:rPr lang="ja-JP" altLang="en-US" sz="12200" b="1" dirty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優生手術</a:t>
            </a:r>
            <a:r>
              <a:rPr lang="ja-JP" altLang="en-US" sz="8000" b="1" dirty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などを</a:t>
            </a:r>
            <a:r>
              <a:rPr lang="ja-JP" altLang="en-US" sz="12200" b="1" dirty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受けた方</a:t>
            </a:r>
            <a:r>
              <a:rPr lang="ja-JP" altLang="en-US" sz="8000" b="1" dirty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  <a:endParaRPr kumimoji="1" lang="ja-JP" altLang="en-US" sz="8000" b="1" dirty="0">
              <a:solidFill>
                <a:srgbClr val="90C31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07087" y="5569485"/>
            <a:ext cx="161437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一時金を受けとることができます。</a:t>
            </a:r>
            <a:endParaRPr kumimoji="1" lang="ja-JP" altLang="en-US" sz="7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2566" y="8127644"/>
            <a:ext cx="16526934" cy="2849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00"/>
              </a:lnSpc>
            </a:pPr>
            <a:r>
              <a:rPr lang="ja-JP" altLang="en-US" sz="2650" dirty="0">
                <a:latin typeface="+mn-ea"/>
              </a:rPr>
              <a:t>平成</a:t>
            </a:r>
            <a:r>
              <a:rPr lang="en-US" altLang="ja-JP" sz="2650" dirty="0">
                <a:latin typeface="+mn-ea"/>
              </a:rPr>
              <a:t>31</a:t>
            </a:r>
            <a:r>
              <a:rPr lang="ja-JP" altLang="en-US" sz="2650" dirty="0">
                <a:latin typeface="+mn-ea"/>
              </a:rPr>
              <a:t>年４月</a:t>
            </a:r>
            <a:r>
              <a:rPr lang="en-US" altLang="ja-JP" sz="2650" dirty="0">
                <a:latin typeface="+mn-ea"/>
              </a:rPr>
              <a:t>24</a:t>
            </a:r>
            <a:r>
              <a:rPr lang="ja-JP" altLang="en-US" sz="2650" dirty="0">
                <a:latin typeface="+mn-ea"/>
              </a:rPr>
              <a:t>日に「旧優生保護法一時金支給法」が成立し、公布・施行されました。</a:t>
            </a:r>
          </a:p>
          <a:p>
            <a:pPr>
              <a:lnSpc>
                <a:spcPts val="4300"/>
              </a:lnSpc>
            </a:pPr>
            <a:r>
              <a:rPr lang="ja-JP" altLang="en-US" sz="2650" dirty="0">
                <a:latin typeface="+mn-ea"/>
              </a:rPr>
              <a:t>法の前文では、旧優生保護法の下、多くの方々が、生殖を不能にする手術・放射線の照射を受けることを強いられ、</a:t>
            </a:r>
          </a:p>
          <a:p>
            <a:pPr>
              <a:lnSpc>
                <a:spcPts val="4300"/>
              </a:lnSpc>
            </a:pPr>
            <a:r>
              <a:rPr lang="ja-JP" altLang="en-US" sz="2650" dirty="0">
                <a:latin typeface="+mn-ea"/>
              </a:rPr>
              <a:t>心身に多大な苦痛を受けてきたことに対して、我々は、それぞれの立場において、</a:t>
            </a:r>
          </a:p>
          <a:p>
            <a:pPr>
              <a:lnSpc>
                <a:spcPts val="4300"/>
              </a:lnSpc>
            </a:pPr>
            <a:r>
              <a:rPr lang="ja-JP" altLang="en-US" sz="2650" dirty="0">
                <a:latin typeface="+mn-ea"/>
              </a:rPr>
              <a:t>真摯に反省し、心から深くおわびする旨が述べられています。</a:t>
            </a:r>
          </a:p>
          <a:p>
            <a:pPr>
              <a:lnSpc>
                <a:spcPts val="4300"/>
              </a:lnSpc>
            </a:pPr>
            <a:r>
              <a:rPr lang="ja-JP" altLang="en-US" sz="2650" dirty="0">
                <a:latin typeface="+mn-ea"/>
              </a:rPr>
              <a:t>法に基づき、優生手術などを受けた方に一時金を支給いたします。</a:t>
            </a:r>
            <a:endParaRPr kumimoji="1" lang="ja-JP" altLang="en-US" sz="2650" dirty="0">
              <a:latin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192183" y="16216585"/>
            <a:ext cx="4428000" cy="720000"/>
          </a:xfrm>
          <a:prstGeom prst="roundRect">
            <a:avLst>
              <a:gd name="adj" fmla="val 50000"/>
            </a:avLst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dirty="0" smtClean="0"/>
              <a:t>請求手続きについて</a:t>
            </a:r>
            <a:endParaRPr kumimoji="1" lang="ja-JP" altLang="en-US" sz="3000" dirty="0"/>
          </a:p>
        </p:txBody>
      </p:sp>
      <p:sp>
        <p:nvSpPr>
          <p:cNvPr id="7" name="角丸四角形 6"/>
          <p:cNvSpPr/>
          <p:nvPr/>
        </p:nvSpPr>
        <p:spPr>
          <a:xfrm>
            <a:off x="2035622" y="17221439"/>
            <a:ext cx="3006000" cy="720000"/>
          </a:xfrm>
          <a:prstGeom prst="roundRect">
            <a:avLst>
              <a:gd name="adj" fmla="val 50000"/>
            </a:avLst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000" dirty="0"/>
              <a:t>一時</a:t>
            </a:r>
            <a:r>
              <a:rPr lang="ja-JP" altLang="en-US" sz="3000" dirty="0" smtClean="0"/>
              <a:t>金の金額</a:t>
            </a:r>
            <a:endParaRPr kumimoji="1" lang="ja-JP" altLang="en-US" sz="3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59153" y="12352417"/>
            <a:ext cx="102277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/>
              <a:t>以下の①または②に該当する方で、現在、生存されている方が対象となります。</a:t>
            </a:r>
            <a:endParaRPr kumimoji="1" lang="ja-JP" altLang="en-US" sz="2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91244" y="12880959"/>
            <a:ext cx="6876000" cy="25288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46100" indent="-546100" algn="just">
              <a:lnSpc>
                <a:spcPts val="4000"/>
              </a:lnSpc>
            </a:pPr>
            <a:r>
              <a:rPr lang="ja-JP" altLang="en-US" sz="2650" dirty="0">
                <a:latin typeface="+mn-ea"/>
              </a:rPr>
              <a:t>① 昭和</a:t>
            </a:r>
            <a:r>
              <a:rPr lang="en-US" altLang="ja-JP" sz="2650" dirty="0">
                <a:latin typeface="+mn-ea"/>
              </a:rPr>
              <a:t>23</a:t>
            </a:r>
            <a:r>
              <a:rPr lang="ja-JP" altLang="en-US" sz="2650" dirty="0">
                <a:latin typeface="+mn-ea"/>
              </a:rPr>
              <a:t>年９月</a:t>
            </a:r>
            <a:r>
              <a:rPr lang="en-US" altLang="ja-JP" sz="2650" dirty="0">
                <a:latin typeface="+mn-ea"/>
              </a:rPr>
              <a:t>11</a:t>
            </a:r>
            <a:r>
              <a:rPr lang="ja-JP" altLang="en-US" sz="2650" dirty="0">
                <a:latin typeface="+mn-ea"/>
              </a:rPr>
              <a:t>日から</a:t>
            </a:r>
            <a:r>
              <a:rPr lang="ja-JP" altLang="en-US" sz="2650" dirty="0" smtClean="0">
                <a:latin typeface="+mn-ea"/>
              </a:rPr>
              <a:t>平成８年</a:t>
            </a:r>
            <a:r>
              <a:rPr lang="ja-JP" altLang="en-US" sz="2650" dirty="0">
                <a:latin typeface="+mn-ea"/>
              </a:rPr>
              <a:t>９月</a:t>
            </a:r>
            <a:r>
              <a:rPr lang="en-US" altLang="ja-JP" sz="2650" dirty="0">
                <a:latin typeface="+mn-ea"/>
              </a:rPr>
              <a:t>25</a:t>
            </a:r>
            <a:r>
              <a:rPr lang="ja-JP" altLang="en-US" sz="2650" dirty="0" smtClean="0">
                <a:latin typeface="+mn-ea"/>
              </a:rPr>
              <a:t>日まで</a:t>
            </a:r>
            <a:r>
              <a:rPr lang="ja-JP" altLang="en-US" sz="2650" dirty="0">
                <a:latin typeface="+mn-ea"/>
              </a:rPr>
              <a:t>の間に、旧優生保護法に基づき</a:t>
            </a:r>
            <a:r>
              <a:rPr lang="ja-JP" altLang="en-US" sz="2650" dirty="0" smtClean="0">
                <a:latin typeface="+mn-ea"/>
              </a:rPr>
              <a:t>優生手術</a:t>
            </a:r>
            <a:r>
              <a:rPr lang="ja-JP" altLang="en-US" sz="2650" dirty="0">
                <a:latin typeface="+mn-ea"/>
              </a:rPr>
              <a:t>（生殖を不能にする手術）を受けた</a:t>
            </a:r>
            <a:r>
              <a:rPr lang="ja-JP" altLang="en-US" sz="2650" dirty="0" smtClean="0">
                <a:latin typeface="+mn-ea"/>
              </a:rPr>
              <a:t>方</a:t>
            </a:r>
            <a:endParaRPr lang="en-US" altLang="ja-JP" sz="2650" dirty="0" smtClean="0">
              <a:latin typeface="+mn-ea"/>
            </a:endParaRPr>
          </a:p>
          <a:p>
            <a:pPr marL="658800" indent="-111600" algn="just">
              <a:lnSpc>
                <a:spcPts val="3500"/>
              </a:lnSpc>
            </a:pPr>
            <a:r>
              <a:rPr lang="ja-JP" altLang="en-US" sz="2200" dirty="0" smtClean="0">
                <a:latin typeface="+mn-ea"/>
              </a:rPr>
              <a:t>（</a:t>
            </a:r>
            <a:r>
              <a:rPr lang="ja-JP" altLang="en-US" sz="2200" dirty="0">
                <a:latin typeface="+mn-ea"/>
              </a:rPr>
              <a:t>母体保護のみを理由として手術を受けた方は</a:t>
            </a:r>
            <a:r>
              <a:rPr lang="ja-JP" altLang="en-US" sz="2200" dirty="0" smtClean="0">
                <a:latin typeface="+mn-ea"/>
              </a:rPr>
              <a:t>除きます）</a:t>
            </a:r>
            <a:endParaRPr kumimoji="1" lang="ja-JP" altLang="en-US" sz="22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87678" y="17021086"/>
            <a:ext cx="1062078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0675" indent="-320675" algn="just">
              <a:lnSpc>
                <a:spcPts val="3900"/>
              </a:lnSpc>
            </a:pPr>
            <a:r>
              <a:rPr lang="ja-JP" altLang="en-US" sz="2800" dirty="0">
                <a:solidFill>
                  <a:srgbClr val="90C31F"/>
                </a:solidFill>
                <a:latin typeface="+mn-ea"/>
              </a:rPr>
              <a:t>●</a:t>
            </a:r>
            <a:r>
              <a:rPr lang="ja-JP" altLang="en-US" sz="2800" dirty="0">
                <a:latin typeface="+mn-ea"/>
              </a:rPr>
              <a:t>請求期限は、平成</a:t>
            </a:r>
            <a:r>
              <a:rPr lang="en-US" altLang="ja-JP" sz="2800" dirty="0">
                <a:latin typeface="+mn-ea"/>
              </a:rPr>
              <a:t>31</a:t>
            </a:r>
            <a:r>
              <a:rPr lang="ja-JP" altLang="en-US" sz="2800" dirty="0">
                <a:latin typeface="+mn-ea"/>
              </a:rPr>
              <a:t>年４月</a:t>
            </a:r>
            <a:r>
              <a:rPr lang="en-US" altLang="ja-JP" sz="2800" dirty="0">
                <a:latin typeface="+mn-ea"/>
              </a:rPr>
              <a:t>24</a:t>
            </a:r>
            <a:r>
              <a:rPr lang="ja-JP" altLang="en-US" sz="2800" dirty="0">
                <a:latin typeface="+mn-ea"/>
              </a:rPr>
              <a:t>日（法律の施行日）から５年以内です。</a:t>
            </a:r>
          </a:p>
          <a:p>
            <a:pPr marL="320675" indent="-320675" algn="just">
              <a:lnSpc>
                <a:spcPts val="3900"/>
              </a:lnSpc>
            </a:pPr>
            <a:r>
              <a:rPr lang="ja-JP" altLang="en-US" sz="2800" dirty="0">
                <a:solidFill>
                  <a:srgbClr val="90C31F"/>
                </a:solidFill>
                <a:latin typeface="+mn-ea"/>
              </a:rPr>
              <a:t>●</a:t>
            </a:r>
            <a:r>
              <a:rPr lang="ja-JP" altLang="en-US" sz="2800" dirty="0">
                <a:latin typeface="+mn-ea"/>
              </a:rPr>
              <a:t>お住まいの都道府県の窓口に請求書を提出してください（郵送に</a:t>
            </a:r>
            <a:r>
              <a:rPr lang="ja-JP" altLang="en-US" sz="2800" dirty="0" smtClean="0">
                <a:latin typeface="+mn-ea"/>
              </a:rPr>
              <a:t>よる</a:t>
            </a:r>
            <a:r>
              <a:rPr lang="ja-JP" altLang="en-US" sz="2800" dirty="0">
                <a:latin typeface="+mn-ea"/>
              </a:rPr>
              <a:t>提出も可能です）。　　　</a:t>
            </a:r>
          </a:p>
          <a:p>
            <a:pPr marL="320400" indent="-320400" algn="just">
              <a:lnSpc>
                <a:spcPts val="3900"/>
              </a:lnSpc>
            </a:pPr>
            <a:r>
              <a:rPr lang="ja-JP" altLang="en-US" sz="2800" dirty="0">
                <a:solidFill>
                  <a:srgbClr val="90C31F"/>
                </a:solidFill>
                <a:latin typeface="+mn-ea"/>
              </a:rPr>
              <a:t>●</a:t>
            </a:r>
            <a:r>
              <a:rPr lang="ja-JP" altLang="en-US" sz="2800" dirty="0">
                <a:latin typeface="+mn-ea"/>
              </a:rPr>
              <a:t>請求書や添付書類</a:t>
            </a:r>
            <a:r>
              <a:rPr lang="en-US" altLang="ja-JP" sz="2800" dirty="0">
                <a:latin typeface="+mn-ea"/>
              </a:rPr>
              <a:t>(</a:t>
            </a:r>
            <a:r>
              <a:rPr lang="ja-JP" altLang="en-US" sz="2800" dirty="0">
                <a:latin typeface="+mn-ea"/>
              </a:rPr>
              <a:t>診断書・領収書</a:t>
            </a:r>
            <a:r>
              <a:rPr lang="en-US" altLang="ja-JP" sz="2800" dirty="0">
                <a:latin typeface="+mn-ea"/>
              </a:rPr>
              <a:t>)</a:t>
            </a:r>
            <a:r>
              <a:rPr lang="ja-JP" altLang="en-US" sz="2800" dirty="0">
                <a:latin typeface="+mn-ea"/>
              </a:rPr>
              <a:t>の様式は、厚生</a:t>
            </a:r>
            <a:r>
              <a:rPr lang="ja-JP" altLang="en-US" sz="2800">
                <a:latin typeface="+mn-ea"/>
              </a:rPr>
              <a:t>労働省</a:t>
            </a:r>
            <a:r>
              <a:rPr lang="ja-JP" altLang="en-US" sz="2800" smtClean="0">
                <a:latin typeface="+mn-ea"/>
              </a:rPr>
              <a:t>の特設サイトに</a:t>
            </a:r>
            <a:r>
              <a:rPr lang="ja-JP" altLang="en-US" sz="2800" dirty="0">
                <a:latin typeface="+mn-ea"/>
              </a:rPr>
              <a:t>掲載しているほか、都道府県のホームページや窓口</a:t>
            </a:r>
            <a:r>
              <a:rPr lang="ja-JP" altLang="en-US" sz="2800" dirty="0" smtClean="0">
                <a:latin typeface="+mn-ea"/>
              </a:rPr>
              <a:t>などでも</a:t>
            </a:r>
            <a:r>
              <a:rPr lang="ja-JP" altLang="en-US" sz="2800" dirty="0">
                <a:latin typeface="+mn-ea"/>
              </a:rPr>
              <a:t>入手できます。</a:t>
            </a:r>
            <a:endParaRPr kumimoji="1" lang="ja-JP" altLang="en-US" sz="2800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77454" y="21888981"/>
            <a:ext cx="10599431" cy="1273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ja-JP" altLang="en-US" sz="3250" dirty="0"/>
              <a:t>具体的な一時金の請求や相談に関することは、</a:t>
            </a:r>
          </a:p>
          <a:p>
            <a:pPr>
              <a:lnSpc>
                <a:spcPts val="4800"/>
              </a:lnSpc>
            </a:pPr>
            <a:r>
              <a:rPr lang="ja-JP" altLang="en-US" sz="3250" dirty="0"/>
              <a:t>お住まいの都道府県の窓口にお問い合わせください。</a:t>
            </a:r>
            <a:endParaRPr kumimoji="1" lang="ja-JP" altLang="en-US" sz="325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29769" y="23979495"/>
            <a:ext cx="404873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厚生労働省</a:t>
            </a:r>
          </a:p>
          <a:p>
            <a:pPr>
              <a:lnSpc>
                <a:spcPts val="2800"/>
              </a:lnSpc>
            </a:pPr>
            <a:r>
              <a:rPr lang="zh-TW" altLang="en-US" sz="2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旧優生保護法一時金相談窓口</a:t>
            </a:r>
            <a:endParaRPr kumimoji="1" lang="ja-JP" altLang="en-US" sz="2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53771" y="23771746"/>
            <a:ext cx="81226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zh-TW" altLang="en-US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電話番号　</a:t>
            </a:r>
            <a:r>
              <a:rPr lang="en-US" altLang="zh-TW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03-3595-2575</a:t>
            </a:r>
            <a:r>
              <a:rPr lang="zh-TW" altLang="en-US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</a:t>
            </a:r>
            <a:r>
              <a:rPr lang="zh-TW" altLang="en-US" sz="18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</a:t>
            </a:r>
            <a:r>
              <a:rPr lang="en-US" altLang="zh-TW" sz="18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FAX</a:t>
            </a:r>
            <a:r>
              <a:rPr lang="zh-TW" altLang="en-US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zh-TW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03-3595-2753</a:t>
            </a:r>
          </a:p>
          <a:p>
            <a:pPr>
              <a:lnSpc>
                <a:spcPts val="2800"/>
              </a:lnSpc>
            </a:pPr>
            <a:r>
              <a:rPr lang="ja-JP" altLang="en-US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メールアドレス　</a:t>
            </a:r>
            <a:r>
              <a:rPr lang="en-US" altLang="ja-JP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ichijikin@mhlw.go.jp</a:t>
            </a:r>
          </a:p>
          <a:p>
            <a:pPr>
              <a:lnSpc>
                <a:spcPts val="2800"/>
              </a:lnSpc>
            </a:pPr>
            <a:r>
              <a:rPr lang="ja-JP" altLang="en-US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受付時間　</a:t>
            </a:r>
            <a:r>
              <a:rPr lang="en-US" altLang="ja-JP" sz="18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8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</a:t>
            </a:r>
            <a:r>
              <a:rPr lang="en-US" altLang="ja-JP" sz="185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</a:t>
            </a:r>
            <a:r>
              <a:rPr lang="ja-JP" altLang="en-US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00</a:t>
            </a:r>
            <a:r>
              <a:rPr lang="ja-JP" altLang="en-US" sz="18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（月曜日から金曜日。土日祝日、年末年始を除く。）</a:t>
            </a:r>
            <a:endParaRPr kumimoji="1" lang="ja-JP" altLang="en-US" sz="18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309716" y="7283342"/>
            <a:ext cx="9360000" cy="625416"/>
          </a:xfrm>
          <a:prstGeom prst="roundRect">
            <a:avLst>
              <a:gd name="adj" fmla="val 50000"/>
            </a:avLst>
          </a:prstGeom>
          <a:solidFill>
            <a:srgbClr val="E2E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/>
          <a:p>
            <a:pPr algn="dist"/>
            <a:r>
              <a:rPr lang="ja-JP" altLang="en-US" sz="3400" dirty="0">
                <a:solidFill>
                  <a:schemeClr val="tx1"/>
                </a:solidFill>
              </a:rPr>
              <a:t>「旧優生保護法一時金支給法」の趣旨に</a:t>
            </a:r>
            <a:r>
              <a:rPr lang="ja-JP" altLang="en-US" sz="3400" dirty="0" smtClean="0">
                <a:solidFill>
                  <a:schemeClr val="tx1"/>
                </a:solidFill>
              </a:rPr>
              <a:t>ついて</a:t>
            </a:r>
            <a:endParaRPr kumimoji="1" lang="ja-JP" altLang="en-US" sz="34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648483" y="12880959"/>
            <a:ext cx="6804000" cy="246477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47200" indent="-547200" algn="just">
              <a:lnSpc>
                <a:spcPts val="4000"/>
              </a:lnSpc>
            </a:pPr>
            <a:r>
              <a:rPr lang="ja-JP" altLang="en-US" sz="2650" dirty="0" smtClean="0"/>
              <a:t>② </a:t>
            </a:r>
            <a:r>
              <a:rPr lang="ja-JP" altLang="en-US" sz="2650" dirty="0"/>
              <a:t>①のほか、同じ期間に生殖を不能に</a:t>
            </a:r>
            <a:r>
              <a:rPr lang="ja-JP" altLang="en-US" sz="2650" dirty="0" smtClean="0"/>
              <a:t>する手術</a:t>
            </a:r>
            <a:r>
              <a:rPr lang="ja-JP" altLang="en-US" sz="2650" dirty="0"/>
              <a:t>または放射線の照射を受けた方</a:t>
            </a:r>
          </a:p>
          <a:p>
            <a:pPr marL="657225" indent="-111125" algn="just">
              <a:lnSpc>
                <a:spcPts val="3500"/>
              </a:lnSpc>
            </a:pPr>
            <a:r>
              <a:rPr lang="ja-JP" altLang="en-US" sz="2200" dirty="0"/>
              <a:t>（母体保護や疾病の治療を目的とするなど、</a:t>
            </a:r>
            <a:r>
              <a:rPr lang="ja-JP" altLang="en-US" sz="2200" dirty="0" smtClean="0"/>
              <a:t>優生思想</a:t>
            </a:r>
            <a:r>
              <a:rPr lang="ja-JP" altLang="en-US" sz="2200" dirty="0"/>
              <a:t>に基づくものでないことが明らかな手術</a:t>
            </a:r>
            <a:r>
              <a:rPr lang="ja-JP" altLang="en-US" sz="2200" dirty="0" smtClean="0"/>
              <a:t>など</a:t>
            </a:r>
            <a:r>
              <a:rPr lang="ja-JP" altLang="en-US" sz="2200" dirty="0"/>
              <a:t>を受けた方を除きます）</a:t>
            </a:r>
            <a:endParaRPr kumimoji="1" lang="ja-JP" altLang="en-US" sz="2200" dirty="0"/>
          </a:p>
        </p:txBody>
      </p:sp>
      <p:sp>
        <p:nvSpPr>
          <p:cNvPr id="17" name="ホームベース 16"/>
          <p:cNvSpPr/>
          <p:nvPr/>
        </p:nvSpPr>
        <p:spPr>
          <a:xfrm>
            <a:off x="1458177" y="22212768"/>
            <a:ext cx="3312000" cy="684000"/>
          </a:xfrm>
          <a:prstGeom prst="homePlate">
            <a:avLst/>
          </a:prstGeom>
          <a:solidFill>
            <a:schemeClr val="bg1"/>
          </a:solidFill>
          <a:ln w="38100">
            <a:solidFill>
              <a:srgbClr val="90C3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3000" b="1" spc="-100" dirty="0" smtClean="0">
                <a:solidFill>
                  <a:srgbClr val="90C31F"/>
                </a:solidFill>
              </a:rPr>
              <a:t>お問い合わせ先</a:t>
            </a:r>
            <a:endParaRPr kumimoji="1" lang="ja-JP" altLang="en-US" sz="3000" b="1" spc="-100" dirty="0">
              <a:solidFill>
                <a:srgbClr val="90C31F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64971" y="18216749"/>
            <a:ext cx="28554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latin typeface="+mn-ea"/>
              </a:rPr>
              <a:t>320</a:t>
            </a:r>
            <a:r>
              <a:rPr kumimoji="1" lang="ja-JP" altLang="en-US" sz="4000" dirty="0" smtClean="0">
                <a:latin typeface="+mn-ea"/>
              </a:rPr>
              <a:t>万円</a:t>
            </a:r>
            <a:r>
              <a:rPr kumimoji="1" lang="ja-JP" altLang="en-US" sz="2200" dirty="0" smtClean="0">
                <a:latin typeface="+mn-ea"/>
              </a:rPr>
              <a:t>（一律）</a:t>
            </a:r>
            <a:endParaRPr kumimoji="1" lang="ja-JP" altLang="en-US" sz="2200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487586" y="22913645"/>
            <a:ext cx="16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厚生</a:t>
            </a:r>
            <a:r>
              <a:rPr lang="ja-JP" altLang="en-US" sz="1200" dirty="0" smtClean="0">
                <a:latin typeface="+mn-ea"/>
              </a:rPr>
              <a:t>労働省特設サイト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458177" y="15859499"/>
            <a:ext cx="15562497" cy="4395562"/>
          </a:xfrm>
          <a:prstGeom prst="roundRect">
            <a:avLst>
              <a:gd name="adj" fmla="val 22774"/>
            </a:avLst>
          </a:prstGeom>
          <a:noFill/>
          <a:ln w="38100">
            <a:solidFill>
              <a:srgbClr val="D8E4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5753771" y="16216585"/>
            <a:ext cx="0" cy="3836047"/>
          </a:xfrm>
          <a:prstGeom prst="line">
            <a:avLst/>
          </a:prstGeom>
          <a:ln w="38100">
            <a:solidFill>
              <a:srgbClr val="D8E48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グループ化 26"/>
          <p:cNvGrpSpPr/>
          <p:nvPr/>
        </p:nvGrpSpPr>
        <p:grpSpPr>
          <a:xfrm>
            <a:off x="1458177" y="11245515"/>
            <a:ext cx="15562497" cy="4284000"/>
            <a:chOff x="1458177" y="11245516"/>
            <a:chExt cx="15562497" cy="4203031"/>
          </a:xfrm>
        </p:grpSpPr>
        <p:sp>
          <p:nvSpPr>
            <p:cNvPr id="5" name="角丸四角形 4"/>
            <p:cNvSpPr/>
            <p:nvPr/>
          </p:nvSpPr>
          <p:spPr>
            <a:xfrm>
              <a:off x="7737241" y="11486636"/>
              <a:ext cx="3004368" cy="720000"/>
            </a:xfrm>
            <a:prstGeom prst="roundRect">
              <a:avLst>
                <a:gd name="adj" fmla="val 50000"/>
              </a:avLst>
            </a:prstGeom>
            <a:solidFill>
              <a:srgbClr val="90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000" dirty="0" smtClean="0"/>
                <a:t>対象となる方</a:t>
              </a:r>
              <a:endParaRPr kumimoji="1" lang="ja-JP" altLang="en-US" sz="3000" dirty="0"/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1458177" y="11245516"/>
              <a:ext cx="15562497" cy="4203031"/>
            </a:xfrm>
            <a:prstGeom prst="roundRect">
              <a:avLst>
                <a:gd name="adj" fmla="val 22774"/>
              </a:avLst>
            </a:prstGeom>
            <a:noFill/>
            <a:ln w="38100">
              <a:solidFill>
                <a:srgbClr val="D8E4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" name="直線コネクタ 25"/>
            <p:cNvCxnSpPr/>
            <p:nvPr/>
          </p:nvCxnSpPr>
          <p:spPr>
            <a:xfrm>
              <a:off x="9239425" y="12960038"/>
              <a:ext cx="0" cy="2124000"/>
            </a:xfrm>
            <a:prstGeom prst="line">
              <a:avLst/>
            </a:prstGeom>
            <a:ln w="57150">
              <a:solidFill>
                <a:srgbClr val="D8E48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テキスト ボックス 27"/>
          <p:cNvSpPr txBox="1"/>
          <p:nvPr/>
        </p:nvSpPr>
        <p:spPr>
          <a:xfrm>
            <a:off x="370306" y="20530371"/>
            <a:ext cx="17748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4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請求期限：令和６年４月</a:t>
            </a:r>
            <a:r>
              <a:rPr lang="en-US" altLang="ja-JP" sz="4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sz="4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368" y="23864070"/>
            <a:ext cx="288000" cy="2880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368" y="24218631"/>
            <a:ext cx="288000" cy="28800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368" y="24593939"/>
            <a:ext cx="288000" cy="288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808" y="23823650"/>
            <a:ext cx="288000" cy="2880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1327" y="24350852"/>
            <a:ext cx="2520000" cy="866922"/>
          </a:xfrm>
          <a:prstGeom prst="rect">
            <a:avLst/>
          </a:prstGeom>
        </p:spPr>
      </p:pic>
      <p:cxnSp>
        <p:nvCxnSpPr>
          <p:cNvPr id="29" name="直線コネクタ 28"/>
          <p:cNvCxnSpPr/>
          <p:nvPr/>
        </p:nvCxnSpPr>
        <p:spPr>
          <a:xfrm>
            <a:off x="5120464" y="23818581"/>
            <a:ext cx="0" cy="971392"/>
          </a:xfrm>
          <a:prstGeom prst="line">
            <a:avLst/>
          </a:prstGeom>
          <a:ln w="38100">
            <a:solidFill>
              <a:srgbClr val="90C3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図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2000" y="22042800"/>
            <a:ext cx="828000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984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685</TotalTime>
  <Words>447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中森 秀樹(nakamori-hideki.1o9)</cp:lastModifiedBy>
  <cp:revision>90</cp:revision>
  <cp:lastPrinted>2022-10-15T06:22:15Z</cp:lastPrinted>
  <dcterms:created xsi:type="dcterms:W3CDTF">2022-10-11T09:57:38Z</dcterms:created>
  <dcterms:modified xsi:type="dcterms:W3CDTF">2022-12-07T12:43:56Z</dcterms:modified>
</cp:coreProperties>
</file>